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D48"/>
    <a:srgbClr val="FF9900"/>
    <a:srgbClr val="262263"/>
    <a:srgbClr val="009999"/>
    <a:srgbClr val="0099CC"/>
    <a:srgbClr val="66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930" autoAdjust="0"/>
  </p:normalViewPr>
  <p:slideViewPr>
    <p:cSldViewPr snapToGrid="0">
      <p:cViewPr varScale="1">
        <p:scale>
          <a:sx n="58" d="100"/>
          <a:sy n="58" d="100"/>
        </p:scale>
        <p:origin x="3006" y="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895"/>
          </a:xfrm>
          <a:prstGeom prst="rect">
            <a:avLst/>
          </a:prstGeom>
        </p:spPr>
        <p:txBody>
          <a:bodyPr vert="horz" lIns="92482" tIns="46241" rIns="92482" bIns="4624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895"/>
          </a:xfrm>
          <a:prstGeom prst="rect">
            <a:avLst/>
          </a:prstGeom>
        </p:spPr>
        <p:txBody>
          <a:bodyPr vert="horz" lIns="92482" tIns="46241" rIns="92482" bIns="46241" rtlCol="0"/>
          <a:lstStyle>
            <a:lvl1pPr algn="r">
              <a:defRPr sz="1200"/>
            </a:lvl1pPr>
          </a:lstStyle>
          <a:p>
            <a:fld id="{EABBA7AB-82FA-4C85-A1E1-7DE09164575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2" tIns="46241" rIns="92482" bIns="4624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88" y="4777587"/>
            <a:ext cx="5439101" cy="3907619"/>
          </a:xfrm>
          <a:prstGeom prst="rect">
            <a:avLst/>
          </a:prstGeom>
        </p:spPr>
        <p:txBody>
          <a:bodyPr vert="horz" lIns="92482" tIns="46241" rIns="92482" bIns="4624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43"/>
            <a:ext cx="2946247" cy="496895"/>
          </a:xfrm>
          <a:prstGeom prst="rect">
            <a:avLst/>
          </a:prstGeom>
        </p:spPr>
        <p:txBody>
          <a:bodyPr vert="horz" lIns="92482" tIns="46241" rIns="92482" bIns="4624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26" y="9429743"/>
            <a:ext cx="2946246" cy="496895"/>
          </a:xfrm>
          <a:prstGeom prst="rect">
            <a:avLst/>
          </a:prstGeom>
        </p:spPr>
        <p:txBody>
          <a:bodyPr vert="horz" lIns="92482" tIns="46241" rIns="92482" bIns="46241" rtlCol="0" anchor="b"/>
          <a:lstStyle>
            <a:lvl1pPr algn="r">
              <a:defRPr sz="1200"/>
            </a:lvl1pPr>
          </a:lstStyle>
          <a:p>
            <a:fld id="{7544211F-6B7E-4050-AC73-D2CCB0DAE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6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dc.europa.eu/sites/default/files/images/STI-visual-01.png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>
                <a:hlinkClick r:id="rId3"/>
              </a:rPr>
              <a:t>STI-visual-01.png (1080×1532) (europa.eu)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4211F-6B7E-4050-AC73-D2CCB0DAE7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21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0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5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7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5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8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3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4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0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5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40523-FFB4-40B5-8626-1992EBE7D395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6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A240A35-C06F-DFA2-3AD9-62BA0EAF9C33}"/>
              </a:ext>
            </a:extLst>
          </p:cNvPr>
          <p:cNvSpPr/>
          <p:nvPr/>
        </p:nvSpPr>
        <p:spPr>
          <a:xfrm>
            <a:off x="3220631" y="3194487"/>
            <a:ext cx="5462299" cy="7285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6801" y="1488375"/>
            <a:ext cx="2355403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400" b="1" dirty="0">
                <a:cs typeface="Times New Roman" panose="02020603050405020304" pitchFamily="18" charset="0"/>
              </a:rPr>
              <a:t>Î</a:t>
            </a:r>
            <a:r>
              <a:rPr lang="ro-RO" sz="2400" b="1" dirty="0"/>
              <a:t>n ultimii 5 ani </a:t>
            </a:r>
          </a:p>
          <a:p>
            <a:pPr algn="ctr"/>
            <a:r>
              <a:rPr lang="en-US" sz="3200" b="1" dirty="0">
                <a:solidFill>
                  <a:srgbClr val="E51D48"/>
                </a:solidFill>
              </a:rPr>
              <a:t>88</a:t>
            </a:r>
            <a:r>
              <a:rPr lang="ro-RO" sz="3200" b="1" dirty="0">
                <a:solidFill>
                  <a:srgbClr val="E51D48"/>
                </a:solidFill>
              </a:rPr>
              <a:t>.</a:t>
            </a:r>
            <a:r>
              <a:rPr lang="en-US" sz="3200" b="1" dirty="0">
                <a:solidFill>
                  <a:srgbClr val="E51D48"/>
                </a:solidFill>
              </a:rPr>
              <a:t>265  </a:t>
            </a:r>
          </a:p>
          <a:p>
            <a:pPr algn="ctr"/>
            <a:r>
              <a:rPr lang="ro-RO" sz="1600" b="1" dirty="0"/>
              <a:t>d</a:t>
            </a:r>
            <a:r>
              <a:rPr lang="en-US" sz="1600" b="1" dirty="0"/>
              <a:t>e </a:t>
            </a:r>
            <a:r>
              <a:rPr lang="en-US" sz="1600" b="1" dirty="0" err="1"/>
              <a:t>na</a:t>
            </a:r>
            <a:r>
              <a:rPr lang="ro-RO" sz="1600" b="1" dirty="0"/>
              <a:t>șteri la mame minore </a:t>
            </a:r>
          </a:p>
          <a:p>
            <a:pPr algn="ctr"/>
            <a:r>
              <a:rPr lang="ro-RO" sz="3200" b="1" dirty="0">
                <a:solidFill>
                  <a:srgbClr val="E51D48"/>
                </a:solidFill>
              </a:rPr>
              <a:t>3.662 </a:t>
            </a:r>
          </a:p>
          <a:p>
            <a:pPr algn="ctr"/>
            <a:r>
              <a:rPr lang="ro-RO" sz="1600" b="1" dirty="0"/>
              <a:t>mame cu v</a:t>
            </a:r>
            <a:r>
              <a:rPr lang="ro-RO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ârsta </a:t>
            </a:r>
          </a:p>
          <a:p>
            <a:pPr algn="ctr"/>
            <a:r>
              <a:rPr lang="ro-RO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sub 15 ani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330079" y="1320709"/>
            <a:ext cx="3601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/>
              <a:t>ROMÂNIA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69516" y="1859643"/>
            <a:ext cx="2380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b="1" dirty="0">
                <a:solidFill>
                  <a:srgbClr val="262263"/>
                </a:solidFill>
              </a:rPr>
              <a:t>Nou născuți din mame sub 19 ani</a:t>
            </a:r>
            <a:endParaRPr lang="en-US" b="1" dirty="0">
              <a:solidFill>
                <a:srgbClr val="26226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5354" y="2303547"/>
            <a:ext cx="27645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b="1" dirty="0">
                <a:solidFill>
                  <a:srgbClr val="E51D48"/>
                </a:solidFill>
              </a:rPr>
              <a:t>1 din 9 </a:t>
            </a:r>
            <a:endParaRPr lang="en-US" b="1" dirty="0">
              <a:solidFill>
                <a:srgbClr val="E51D48"/>
              </a:solidFill>
            </a:endParaRPr>
          </a:p>
          <a:p>
            <a:pPr algn="r"/>
            <a:r>
              <a:rPr lang="ro-RO" b="1" dirty="0">
                <a:solidFill>
                  <a:srgbClr val="E51D48"/>
                </a:solidFill>
              </a:rPr>
              <a:t>nou-născuți are mămică adolescentă</a:t>
            </a:r>
            <a:endParaRPr lang="en-US" b="1" dirty="0">
              <a:solidFill>
                <a:srgbClr val="E51D48"/>
              </a:solidFill>
            </a:endParaRP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612219" y="4434546"/>
            <a:ext cx="8245098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0645" y="4010928"/>
            <a:ext cx="8543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rgbClr val="009999"/>
                </a:solidFill>
              </a:rPr>
              <a:t>SITUAȚII CARE PUN ADOLESCENTELE LA RISC DE SARCINI NEDORITE</a:t>
            </a:r>
            <a:endParaRPr lang="en-US" sz="2000" b="1" dirty="0">
              <a:solidFill>
                <a:srgbClr val="009999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43034" y="4871619"/>
            <a:ext cx="734602" cy="905926"/>
          </a:xfrm>
          <a:prstGeom prst="rect">
            <a:avLst/>
          </a:prstGeom>
          <a:solidFill>
            <a:srgbClr val="FF0000"/>
          </a:solidFill>
        </p:spPr>
      </p:pic>
      <p:cxnSp>
        <p:nvCxnSpPr>
          <p:cNvPr id="24" name="Straight Connector 23"/>
          <p:cNvCxnSpPr>
            <a:cxnSpLocks/>
          </p:cNvCxnSpPr>
          <p:nvPr/>
        </p:nvCxnSpPr>
        <p:spPr>
          <a:xfrm>
            <a:off x="686894" y="6637387"/>
            <a:ext cx="8245098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3174238" y="6753987"/>
            <a:ext cx="0" cy="3517917"/>
          </a:xfrm>
          <a:prstGeom prst="line">
            <a:avLst/>
          </a:prstGeom>
          <a:ln w="9525" cap="flat" cmpd="sng" algn="ctr">
            <a:solidFill>
              <a:srgbClr val="E51D48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96732" y="4517814"/>
            <a:ext cx="28782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dirty="0"/>
              <a:t>Căsătorii timpurii</a:t>
            </a:r>
            <a:r>
              <a:rPr lang="en-US" dirty="0"/>
              <a:t>;</a:t>
            </a:r>
            <a:endParaRPr lang="ro-RO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dirty="0"/>
              <a:t>Abuzul de substanțe (alcool, droguri)</a:t>
            </a:r>
            <a:r>
              <a:rPr lang="en-US" dirty="0"/>
              <a:t>;</a:t>
            </a:r>
            <a:endParaRPr lang="ro-RO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dirty="0"/>
              <a:t>Violența sexuală</a:t>
            </a:r>
            <a:r>
              <a:rPr lang="en-US" dirty="0"/>
              <a:t>;</a:t>
            </a:r>
            <a:endParaRPr lang="ro-RO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dirty="0"/>
              <a:t>Lipsa educației sexuale</a:t>
            </a:r>
            <a:r>
              <a:rPr lang="en-US" dirty="0"/>
              <a:t>;</a:t>
            </a:r>
            <a:endParaRPr lang="ro-RO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dirty="0"/>
              <a:t>Nivel educațional redus</a:t>
            </a:r>
            <a:r>
              <a:rPr lang="en-US" dirty="0"/>
              <a:t>;</a:t>
            </a:r>
            <a:endParaRPr lang="ro-RO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o-RO" sz="2000" dirty="0"/>
          </a:p>
          <a:p>
            <a:pPr algn="r"/>
            <a:endParaRPr lang="en-US" sz="2000" dirty="0"/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>
          <a:xfrm>
            <a:off x="686894" y="12464888"/>
            <a:ext cx="8245098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3F08A1A-7DC3-8F50-91FC-CE6DA3DC8410}"/>
              </a:ext>
            </a:extLst>
          </p:cNvPr>
          <p:cNvSpPr txBox="1"/>
          <p:nvPr/>
        </p:nvSpPr>
        <p:spPr>
          <a:xfrm>
            <a:off x="486802" y="485215"/>
            <a:ext cx="8890821" cy="830997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r>
              <a:rPr lang="ro-RO" sz="1600" b="1" cap="all" dirty="0">
                <a:solidFill>
                  <a:schemeClr val="bg1"/>
                </a:solidFill>
              </a:rPr>
              <a:t>IULIE - AUGUST 2025</a:t>
            </a:r>
          </a:p>
          <a:p>
            <a:r>
              <a:rPr lang="ro-RO" sz="1600" b="1" cap="all" dirty="0">
                <a:solidFill>
                  <a:schemeClr val="bg1"/>
                </a:solidFill>
              </a:rPr>
              <a:t>CAMPANIE DE PROMOVARE A SĂNĂTĂȚII REPRODUCERII</a:t>
            </a:r>
            <a:endParaRPr lang="en-US" sz="1600" b="1" cap="all" dirty="0">
              <a:solidFill>
                <a:schemeClr val="bg1"/>
              </a:solidFill>
            </a:endParaRPr>
          </a:p>
          <a:p>
            <a:r>
              <a:rPr lang="en-GB" sz="1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Informeaz</a:t>
            </a:r>
            <a:r>
              <a:rPr lang="ro-R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ă-te! Implică-te! </a:t>
            </a:r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Alege soluția potrivită pentru tine!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8B78426-5F00-0F4B-D081-35B09F7B667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1" b="38383"/>
          <a:stretch/>
        </p:blipFill>
        <p:spPr>
          <a:xfrm>
            <a:off x="6294088" y="634117"/>
            <a:ext cx="1495870" cy="4805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9F36E5-1238-F1FA-3408-B3C354DA847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38000" r="21542" b="39840"/>
          <a:stretch/>
        </p:blipFill>
        <p:spPr>
          <a:xfrm>
            <a:off x="7719252" y="634117"/>
            <a:ext cx="1385271" cy="536186"/>
          </a:xfrm>
          <a:prstGeom prst="rect">
            <a:avLst/>
          </a:prstGeom>
        </p:spPr>
      </p:pic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7903171-1D58-289B-1802-CB9A5A2E42A1}"/>
              </a:ext>
            </a:extLst>
          </p:cNvPr>
          <p:cNvCxnSpPr/>
          <p:nvPr/>
        </p:nvCxnSpPr>
        <p:spPr>
          <a:xfrm>
            <a:off x="6428317" y="596982"/>
            <a:ext cx="0" cy="60746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2142B46-20E9-448A-E5D1-781C10B22431}"/>
              </a:ext>
            </a:extLst>
          </p:cNvPr>
          <p:cNvSpPr txBox="1"/>
          <p:nvPr/>
        </p:nvSpPr>
        <p:spPr>
          <a:xfrm>
            <a:off x="4818984" y="1882706"/>
            <a:ext cx="1126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E51D48"/>
                </a:solidFill>
              </a:rPr>
              <a:t>14.365</a:t>
            </a:r>
            <a:endParaRPr lang="en-US" b="1" dirty="0">
              <a:solidFill>
                <a:srgbClr val="E51D48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4353620-F4E4-9E7E-018B-D492321BE57D}"/>
              </a:ext>
            </a:extLst>
          </p:cNvPr>
          <p:cNvSpPr txBox="1"/>
          <p:nvPr/>
        </p:nvSpPr>
        <p:spPr>
          <a:xfrm>
            <a:off x="568674" y="6174376"/>
            <a:ext cx="8543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rgbClr val="009999"/>
                </a:solidFill>
              </a:rPr>
              <a:t>CONSECINȚE NEDORITE ALE SARCINILOR LA ADOLESCENTE</a:t>
            </a:r>
            <a:endParaRPr lang="en-US" sz="2000" b="1" dirty="0">
              <a:solidFill>
                <a:srgbClr val="009999"/>
              </a:solidFill>
            </a:endParaRPr>
          </a:p>
        </p:txBody>
      </p:sp>
      <p:sp>
        <p:nvSpPr>
          <p:cNvPr id="47" name="Text Box 2">
            <a:extLst>
              <a:ext uri="{FF2B5EF4-FFF2-40B4-BE49-F238E27FC236}">
                <a16:creationId xmlns:a16="http://schemas.microsoft.com/office/drawing/2014/main" id="{4BE53A06-8914-A466-37CE-D19E3BC51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3" y="6765240"/>
            <a:ext cx="1906458" cy="40011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 Pentru copil</a:t>
            </a: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algn="ctr"/>
            <a:r>
              <a:rPr lang="ro-RO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dirty="0">
                <a:effectLst/>
                <a:ea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1F10227-11D2-CD2F-D446-EEBEFF274B49}"/>
              </a:ext>
            </a:extLst>
          </p:cNvPr>
          <p:cNvSpPr txBox="1"/>
          <p:nvPr/>
        </p:nvSpPr>
        <p:spPr>
          <a:xfrm>
            <a:off x="-112528" y="12431386"/>
            <a:ext cx="1009217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100" dirty="0" err="1">
                <a:effectLst/>
                <a:ea typeface="Times New Roman" panose="02020603050405020304" pitchFamily="18" charset="0"/>
              </a:rPr>
              <a:t>Material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realizat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în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cadrul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subprogramului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de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evaluare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şi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promovare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a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sănătăţii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şi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educaţie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pentru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sănătate</a:t>
            </a:r>
            <a:r>
              <a:rPr lang="ro-RO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al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Ministerului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Sănătății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- 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pentru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distribuție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gratuită</a:t>
            </a:r>
            <a:endParaRPr lang="en-US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07A0CCB-0C63-9660-1B32-7E7CF121824F}"/>
              </a:ext>
            </a:extLst>
          </p:cNvPr>
          <p:cNvSpPr txBox="1"/>
          <p:nvPr/>
        </p:nvSpPr>
        <p:spPr>
          <a:xfrm>
            <a:off x="-249181" y="10454834"/>
            <a:ext cx="1036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MĂSURI DE REDUCERE A PROBLEMATICII SARCINILOR NEDORITE LA ADOLESCENTE</a:t>
            </a:r>
            <a:endParaRPr lang="en-US" b="1" dirty="0">
              <a:solidFill>
                <a:srgbClr val="009999"/>
              </a:solidFill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1DEE271-ACB3-192C-93A5-BE36CFC09DC2}"/>
              </a:ext>
            </a:extLst>
          </p:cNvPr>
          <p:cNvCxnSpPr>
            <a:cxnSpLocks/>
          </p:cNvCxnSpPr>
          <p:nvPr/>
        </p:nvCxnSpPr>
        <p:spPr>
          <a:xfrm>
            <a:off x="696435" y="10403324"/>
            <a:ext cx="8245098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FCA307CC-E5E6-09A6-B306-4564261F8875}"/>
              </a:ext>
            </a:extLst>
          </p:cNvPr>
          <p:cNvSpPr txBox="1"/>
          <p:nvPr/>
        </p:nvSpPr>
        <p:spPr>
          <a:xfrm>
            <a:off x="-12919" y="11218719"/>
            <a:ext cx="28882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Sprijin parental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Încurajarea educației și a educației sexuale</a:t>
            </a:r>
            <a:r>
              <a:rPr lang="en-US" sz="2000" dirty="0"/>
              <a:t>;</a:t>
            </a:r>
            <a:endParaRPr lang="ro-RO" sz="2000" dirty="0"/>
          </a:p>
          <a:p>
            <a:pPr algn="r"/>
            <a:endParaRPr lang="en-US" sz="2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8ABB32-A80F-AE48-62D8-159BABD5341B}"/>
              </a:ext>
            </a:extLst>
          </p:cNvPr>
          <p:cNvSpPr txBox="1"/>
          <p:nvPr/>
        </p:nvSpPr>
        <p:spPr>
          <a:xfrm>
            <a:off x="2665317" y="11179651"/>
            <a:ext cx="32365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Program educațional în școală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Încurajarea abstinenței și a contracepției</a:t>
            </a:r>
            <a:r>
              <a:rPr lang="en-US" sz="2000" dirty="0"/>
              <a:t>;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6020B2-A00B-30BB-D59F-FEF26E22725C}"/>
              </a:ext>
            </a:extLst>
          </p:cNvPr>
          <p:cNvSpPr txBox="1"/>
          <p:nvPr/>
        </p:nvSpPr>
        <p:spPr>
          <a:xfrm>
            <a:off x="6310165" y="11169502"/>
            <a:ext cx="3137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Servicii de planificare familială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Disponibilitate mijloace contraceptive</a:t>
            </a:r>
            <a:r>
              <a:rPr lang="en-US" sz="2000" dirty="0"/>
              <a:t>;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1EAE1B9-F80A-7F9B-0D16-65D8B933B255}"/>
              </a:ext>
            </a:extLst>
          </p:cNvPr>
          <p:cNvSpPr txBox="1"/>
          <p:nvPr/>
        </p:nvSpPr>
        <p:spPr>
          <a:xfrm>
            <a:off x="-427097" y="10875675"/>
            <a:ext cx="2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Familie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88DB1EB-72CE-9639-729F-C666BD42CA0A}"/>
              </a:ext>
            </a:extLst>
          </p:cNvPr>
          <p:cNvSpPr txBox="1"/>
          <p:nvPr/>
        </p:nvSpPr>
        <p:spPr>
          <a:xfrm>
            <a:off x="2665317" y="10875675"/>
            <a:ext cx="2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Comunitate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BED2ADD4-11FD-12FD-68D2-D1881426F608}"/>
              </a:ext>
            </a:extLst>
          </p:cNvPr>
          <p:cNvSpPr txBox="1"/>
          <p:nvPr/>
        </p:nvSpPr>
        <p:spPr>
          <a:xfrm>
            <a:off x="6345965" y="10837603"/>
            <a:ext cx="2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Sistem de sănătate</a:t>
            </a:r>
            <a:endParaRPr lang="en-US" b="1" dirty="0">
              <a:solidFill>
                <a:srgbClr val="009999"/>
              </a:solidFill>
            </a:endParaRPr>
          </a:p>
        </p:txBody>
      </p:sp>
      <p:pic>
        <p:nvPicPr>
          <p:cNvPr id="1027" name="Graphic 1026" descr="Meeting with solid fill">
            <a:extLst>
              <a:ext uri="{FF2B5EF4-FFF2-40B4-BE49-F238E27FC236}">
                <a16:creationId xmlns:a16="http://schemas.microsoft.com/office/drawing/2014/main" id="{707FD1C1-F11F-CF79-2744-76A6421549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88064" y="10653360"/>
            <a:ext cx="829681" cy="829681"/>
          </a:xfrm>
          <a:prstGeom prst="rect">
            <a:avLst/>
          </a:prstGeom>
        </p:spPr>
      </p:pic>
      <p:pic>
        <p:nvPicPr>
          <p:cNvPr id="1031" name="Graphic 1030" descr="Stethoscope with solid fill">
            <a:extLst>
              <a:ext uri="{FF2B5EF4-FFF2-40B4-BE49-F238E27FC236}">
                <a16:creationId xmlns:a16="http://schemas.microsoft.com/office/drawing/2014/main" id="{D69D45CA-EEDD-32A5-F506-717B916B369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57317" y="10808803"/>
            <a:ext cx="590196" cy="590196"/>
          </a:xfrm>
          <a:prstGeom prst="rect">
            <a:avLst/>
          </a:prstGeom>
        </p:spPr>
      </p:pic>
      <p:pic>
        <p:nvPicPr>
          <p:cNvPr id="1033" name="Graphic 1032" descr="Man and woman with solid fill">
            <a:extLst>
              <a:ext uri="{FF2B5EF4-FFF2-40B4-BE49-F238E27FC236}">
                <a16:creationId xmlns:a16="http://schemas.microsoft.com/office/drawing/2014/main" id="{6DAF5811-7D39-E0A9-6DC7-6C8CEFC2C08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58096" y="10729253"/>
            <a:ext cx="650174" cy="6501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E2D23C6-F259-D929-B4A7-CF8AC8177F5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516" y="2535999"/>
            <a:ext cx="3689380" cy="65718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9B3D12E-39FA-D9E6-87AB-660DA32E379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302" y="1817002"/>
            <a:ext cx="532236" cy="64633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3060AE4-2888-36CC-8F9F-361F729AA853}"/>
              </a:ext>
            </a:extLst>
          </p:cNvPr>
          <p:cNvSpPr txBox="1"/>
          <p:nvPr/>
        </p:nvSpPr>
        <p:spPr>
          <a:xfrm>
            <a:off x="6230439" y="4524294"/>
            <a:ext cx="34677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dirty="0"/>
              <a:t>Lipsa/acces scăzut la metode de contracepție</a:t>
            </a:r>
            <a:r>
              <a:rPr lang="en-US" dirty="0"/>
              <a:t>;</a:t>
            </a:r>
            <a:endParaRPr lang="ro-RO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dirty="0"/>
              <a:t>Debut timpuriu al activității sexuale</a:t>
            </a:r>
            <a:r>
              <a:rPr lang="en-US" dirty="0"/>
              <a:t>;</a:t>
            </a:r>
            <a:endParaRPr lang="ro-RO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dirty="0"/>
              <a:t>Lipsa/acces scăzut la servicii de planificare familială</a:t>
            </a:r>
            <a:r>
              <a:rPr lang="en-US" dirty="0"/>
              <a:t>;</a:t>
            </a:r>
            <a:endParaRPr lang="ro-RO" dirty="0"/>
          </a:p>
          <a:p>
            <a:pPr algn="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4E8EFE-82E0-B299-003C-93E72E1F8F9B}"/>
              </a:ext>
            </a:extLst>
          </p:cNvPr>
          <p:cNvSpPr txBox="1"/>
          <p:nvPr/>
        </p:nvSpPr>
        <p:spPr>
          <a:xfrm>
            <a:off x="3520048" y="4490020"/>
            <a:ext cx="222286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dirty="0"/>
              <a:t>Sărăcie</a:t>
            </a:r>
            <a:r>
              <a:rPr lang="en-US" dirty="0"/>
              <a:t>;</a:t>
            </a:r>
            <a:endParaRPr lang="ro-RO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dirty="0"/>
              <a:t>Lipsa autonomiei financiare</a:t>
            </a:r>
            <a:r>
              <a:rPr lang="en-US" dirty="0"/>
              <a:t>;</a:t>
            </a:r>
            <a:endParaRPr lang="ro-RO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dirty="0"/>
              <a:t>Lipsa sprijinului parental</a:t>
            </a:r>
            <a:r>
              <a:rPr lang="en-US" dirty="0"/>
              <a:t>;</a:t>
            </a:r>
            <a:endParaRPr lang="ro-RO" dirty="0"/>
          </a:p>
          <a:p>
            <a:pPr algn="r"/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53E202-C76B-88FE-9C23-261EA5BE13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18026" y="4896372"/>
            <a:ext cx="734602" cy="90592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831B83B-FF0A-9582-D311-9BD0624BF96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64305" y="6753987"/>
            <a:ext cx="1671020" cy="3342040"/>
          </a:xfrm>
          <a:prstGeom prst="rect">
            <a:avLst/>
          </a:prstGeom>
        </p:spPr>
      </p:pic>
      <p:sp>
        <p:nvSpPr>
          <p:cNvPr id="16" name="Text Box 2">
            <a:extLst>
              <a:ext uri="{FF2B5EF4-FFF2-40B4-BE49-F238E27FC236}">
                <a16:creationId xmlns:a16="http://schemas.microsoft.com/office/drawing/2014/main" id="{A2FF3A76-C9FB-A848-8508-8827F9B58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035" y="7103218"/>
            <a:ext cx="2499870" cy="3272054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82550" indent="-82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Naștere</a:t>
            </a:r>
            <a:r>
              <a:rPr lang="fr-FR" sz="1600" dirty="0"/>
              <a:t> </a:t>
            </a:r>
            <a:r>
              <a:rPr lang="fr-FR" sz="1600" dirty="0" err="1"/>
              <a:t>prematură</a:t>
            </a:r>
            <a:r>
              <a:rPr lang="fr-FR" sz="1600" dirty="0"/>
              <a:t> </a:t>
            </a:r>
            <a:r>
              <a:rPr lang="fr-FR" sz="1600" dirty="0" err="1"/>
              <a:t>și</a:t>
            </a:r>
            <a:r>
              <a:rPr lang="fr-FR" sz="1600" dirty="0"/>
              <a:t> </a:t>
            </a:r>
            <a:r>
              <a:rPr lang="fr-FR" sz="1600" dirty="0" err="1"/>
              <a:t>greutate</a:t>
            </a:r>
            <a:r>
              <a:rPr lang="fr-FR" sz="1600" dirty="0"/>
              <a:t> </a:t>
            </a:r>
            <a:r>
              <a:rPr lang="fr-FR" sz="1600" dirty="0" err="1"/>
              <a:t>mică</a:t>
            </a:r>
            <a:r>
              <a:rPr lang="fr-FR" sz="1600" dirty="0"/>
              <a:t> la </a:t>
            </a:r>
            <a:r>
              <a:rPr lang="fr-FR" sz="1600" dirty="0" err="1"/>
              <a:t>naștere</a:t>
            </a:r>
            <a:endParaRPr lang="ro-RO" sz="1600" dirty="0"/>
          </a:p>
          <a:p>
            <a:pPr marL="82550" indent="-82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600" dirty="0"/>
              <a:t>Apgar mic</a:t>
            </a:r>
          </a:p>
          <a:p>
            <a:pPr marL="82550" indent="-82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600" dirty="0"/>
              <a:t>Nou născut mort</a:t>
            </a:r>
            <a:endParaRPr lang="en-US" sz="1600" dirty="0"/>
          </a:p>
          <a:p>
            <a:pPr marL="82550" indent="-82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/>
              <a:t>Nivel </a:t>
            </a:r>
            <a:r>
              <a:rPr lang="fr-FR" sz="1600" dirty="0" err="1"/>
              <a:t>educațional</a:t>
            </a:r>
            <a:r>
              <a:rPr lang="fr-FR" sz="1600" dirty="0"/>
              <a:t> mai </a:t>
            </a:r>
            <a:r>
              <a:rPr lang="fr-FR" sz="1600" dirty="0" err="1"/>
              <a:t>scăzut</a:t>
            </a:r>
            <a:r>
              <a:rPr lang="fr-FR" sz="1600" dirty="0"/>
              <a:t> </a:t>
            </a:r>
            <a:endParaRPr lang="en-US" sz="1600" dirty="0"/>
          </a:p>
          <a:p>
            <a:pPr marL="82550" indent="-82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Acces</a:t>
            </a:r>
            <a:r>
              <a:rPr lang="fr-FR" sz="1600" dirty="0"/>
              <a:t> redus la </a:t>
            </a:r>
            <a:r>
              <a:rPr lang="fr-FR" sz="1600" dirty="0" err="1"/>
              <a:t>îngrijire</a:t>
            </a:r>
            <a:r>
              <a:rPr lang="fr-FR" sz="1600" dirty="0"/>
              <a:t> </a:t>
            </a:r>
            <a:r>
              <a:rPr lang="fr-FR" sz="1600" dirty="0" err="1"/>
              <a:t>și</a:t>
            </a:r>
            <a:r>
              <a:rPr lang="fr-FR" sz="1600" dirty="0"/>
              <a:t> </a:t>
            </a:r>
            <a:r>
              <a:rPr lang="fr-FR" sz="1600" dirty="0" err="1"/>
              <a:t>sprijin</a:t>
            </a:r>
            <a:r>
              <a:rPr lang="fr-FR" sz="1600" dirty="0"/>
              <a:t> familial </a:t>
            </a:r>
            <a:r>
              <a:rPr lang="fr-FR" sz="1600" dirty="0" err="1"/>
              <a:t>stabil</a:t>
            </a:r>
            <a:endParaRPr lang="en-US" sz="1600" dirty="0"/>
          </a:p>
          <a:p>
            <a:pPr marL="82550" indent="-82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/>
              <a:t>Risc </a:t>
            </a:r>
            <a:r>
              <a:rPr lang="fr-FR" sz="1600" dirty="0" err="1"/>
              <a:t>crescut</a:t>
            </a:r>
            <a:r>
              <a:rPr lang="fr-FR" sz="1600" dirty="0"/>
              <a:t> de a </a:t>
            </a:r>
            <a:r>
              <a:rPr lang="fr-FR" sz="1600" dirty="0" err="1"/>
              <a:t>repeta</a:t>
            </a:r>
            <a:r>
              <a:rPr lang="fr-FR" sz="1600" dirty="0"/>
              <a:t> </a:t>
            </a:r>
            <a:r>
              <a:rPr lang="fr-FR" sz="1600" dirty="0" err="1"/>
              <a:t>ciclul</a:t>
            </a:r>
            <a:r>
              <a:rPr lang="fr-FR" sz="1600" dirty="0"/>
              <a:t> </a:t>
            </a:r>
            <a:r>
              <a:rPr lang="fr-FR" sz="1600" dirty="0" err="1"/>
              <a:t>sarcinilor</a:t>
            </a:r>
            <a:r>
              <a:rPr lang="fr-FR" sz="1600" dirty="0"/>
              <a:t> </a:t>
            </a:r>
            <a:r>
              <a:rPr lang="fr-FR" sz="1600" dirty="0" err="1"/>
              <a:t>în</a:t>
            </a:r>
            <a:r>
              <a:rPr lang="fr-FR" sz="1600" dirty="0"/>
              <a:t> </a:t>
            </a:r>
            <a:r>
              <a:rPr lang="fr-FR" sz="1600" dirty="0" err="1"/>
              <a:t>adolescență</a:t>
            </a:r>
            <a:r>
              <a:rPr lang="fr-FR" sz="1600" dirty="0"/>
              <a:t>.</a:t>
            </a:r>
            <a:endParaRPr lang="en-US" sz="1600" dirty="0"/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65DE3E33-0F0C-A2DF-4719-358F92A6B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0026" y="6732170"/>
            <a:ext cx="1906458" cy="29373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Pentru mamă</a:t>
            </a: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algn="ctr"/>
            <a:r>
              <a:rPr lang="ro-RO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dirty="0">
                <a:effectLst/>
                <a:ea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621A7982-D3FB-AAC8-406E-16E008579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4987" y="7068286"/>
            <a:ext cx="4942315" cy="321388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/>
              <a:t>Risc </a:t>
            </a:r>
            <a:r>
              <a:rPr lang="fr-FR" sz="1600" dirty="0" err="1"/>
              <a:t>crescut</a:t>
            </a:r>
            <a:r>
              <a:rPr lang="fr-FR" sz="1600" dirty="0"/>
              <a:t> de </a:t>
            </a:r>
            <a:r>
              <a:rPr lang="fr-FR" sz="1600" dirty="0" err="1"/>
              <a:t>complicații</a:t>
            </a:r>
            <a:r>
              <a:rPr lang="fr-FR" sz="1600" dirty="0"/>
              <a:t> : </a:t>
            </a:r>
            <a:r>
              <a:rPr lang="fr-FR" sz="1600" dirty="0" err="1"/>
              <a:t>eclampsie</a:t>
            </a:r>
            <a:r>
              <a:rPr lang="fr-FR" sz="1600" dirty="0"/>
              <a:t>, </a:t>
            </a:r>
            <a:r>
              <a:rPr lang="fr-FR" sz="1600" dirty="0" err="1"/>
              <a:t>pre-eclampsie</a:t>
            </a:r>
            <a:r>
              <a:rPr lang="fr-FR" sz="1600" dirty="0"/>
              <a:t>, </a:t>
            </a:r>
            <a:r>
              <a:rPr lang="fr-FR" sz="1600" dirty="0" err="1"/>
              <a:t>ruptură</a:t>
            </a:r>
            <a:r>
              <a:rPr lang="fr-FR" sz="1600" dirty="0"/>
              <a:t> </a:t>
            </a:r>
            <a:r>
              <a:rPr lang="fr-FR" sz="1600" dirty="0" err="1"/>
              <a:t>prematură</a:t>
            </a:r>
            <a:r>
              <a:rPr lang="fr-FR" sz="1600" dirty="0"/>
              <a:t> de membrane, </a:t>
            </a:r>
            <a:r>
              <a:rPr lang="fr-FR" sz="1600" dirty="0" err="1"/>
              <a:t>anemie</a:t>
            </a:r>
            <a:r>
              <a:rPr lang="fr-FR" sz="1600" dirty="0"/>
              <a:t>, </a:t>
            </a:r>
            <a:r>
              <a:rPr lang="fr-FR" sz="1600" dirty="0" err="1"/>
              <a:t>preeclampsie</a:t>
            </a:r>
            <a:r>
              <a:rPr lang="fr-FR" sz="1600" dirty="0"/>
              <a:t>,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Deces</a:t>
            </a:r>
            <a:r>
              <a:rPr lang="fr-FR" sz="1600" dirty="0"/>
              <a:t> </a:t>
            </a:r>
            <a:r>
              <a:rPr lang="fr-FR" sz="1600" dirty="0" err="1"/>
              <a:t>matern</a:t>
            </a:r>
            <a:r>
              <a:rPr lang="fr-FR" sz="1600" dirty="0"/>
              <a:t>,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Infecţii</a:t>
            </a:r>
            <a:r>
              <a:rPr lang="fr-FR" sz="1600" dirty="0"/>
              <a:t> </a:t>
            </a:r>
            <a:r>
              <a:rPr lang="fr-FR" sz="1600" dirty="0" err="1"/>
              <a:t>cu</a:t>
            </a:r>
            <a:r>
              <a:rPr lang="fr-FR" sz="1600" dirty="0"/>
              <a:t> </a:t>
            </a:r>
            <a:r>
              <a:rPr lang="fr-FR" sz="1600" dirty="0" err="1"/>
              <a:t>transmitere</a:t>
            </a:r>
            <a:r>
              <a:rPr lang="fr-FR" sz="1600" dirty="0"/>
              <a:t> </a:t>
            </a:r>
            <a:r>
              <a:rPr lang="fr-FR" sz="1600" dirty="0" err="1"/>
              <a:t>sexuală</a:t>
            </a:r>
            <a:r>
              <a:rPr lang="fr-FR" sz="1600" dirty="0"/>
              <a:t> 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Anxietate</a:t>
            </a:r>
            <a:r>
              <a:rPr lang="fr-FR" sz="1600" dirty="0"/>
              <a:t>, </a:t>
            </a:r>
            <a:r>
              <a:rPr lang="fr-FR" sz="1600" dirty="0" err="1"/>
              <a:t>depresie</a:t>
            </a:r>
            <a:r>
              <a:rPr lang="fr-FR" sz="1600" dirty="0"/>
              <a:t>, </a:t>
            </a:r>
            <a:r>
              <a:rPr lang="fr-FR" sz="1600" dirty="0" err="1"/>
              <a:t>izolare</a:t>
            </a:r>
            <a:r>
              <a:rPr lang="fr-FR" sz="1600" dirty="0"/>
              <a:t> </a:t>
            </a:r>
            <a:r>
              <a:rPr lang="fr-FR" sz="1600" dirty="0" err="1"/>
              <a:t>socială</a:t>
            </a:r>
            <a:r>
              <a:rPr lang="fr-FR" sz="1600" dirty="0"/>
              <a:t>,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/>
              <a:t>Abandon </a:t>
            </a:r>
            <a:r>
              <a:rPr lang="fr-FR" sz="1600" dirty="0" err="1"/>
              <a:t>școlar</a:t>
            </a:r>
            <a:r>
              <a:rPr lang="fr-FR" sz="1600" dirty="0"/>
              <a:t>, </a:t>
            </a:r>
            <a:r>
              <a:rPr lang="fr-FR" sz="1600" dirty="0" err="1"/>
              <a:t>șanse</a:t>
            </a:r>
            <a:r>
              <a:rPr lang="fr-FR" sz="1600" dirty="0"/>
              <a:t> </a:t>
            </a:r>
            <a:r>
              <a:rPr lang="fr-FR" sz="1600" dirty="0" err="1"/>
              <a:t>reduse</a:t>
            </a:r>
            <a:r>
              <a:rPr lang="fr-FR" sz="1600" dirty="0"/>
              <a:t> de </a:t>
            </a:r>
            <a:r>
              <a:rPr lang="fr-FR" sz="1600" dirty="0" err="1"/>
              <a:t>angajare</a:t>
            </a:r>
            <a:r>
              <a:rPr lang="fr-FR" sz="1600" dirty="0"/>
              <a:t>, 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Dependență</a:t>
            </a:r>
            <a:r>
              <a:rPr lang="fr-FR" sz="1600" dirty="0"/>
              <a:t> </a:t>
            </a:r>
            <a:r>
              <a:rPr lang="fr-FR" sz="1600" dirty="0" err="1"/>
              <a:t>financiară</a:t>
            </a:r>
            <a:r>
              <a:rPr lang="fr-FR" sz="1600" dirty="0"/>
              <a:t>,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Discriminare</a:t>
            </a:r>
            <a:r>
              <a:rPr lang="fr-FR" sz="1600" dirty="0"/>
              <a:t> </a:t>
            </a:r>
            <a:r>
              <a:rPr lang="fr-FR" sz="1600" dirty="0" err="1"/>
              <a:t>și</a:t>
            </a:r>
            <a:r>
              <a:rPr lang="fr-FR" sz="1600" dirty="0"/>
              <a:t> </a:t>
            </a:r>
            <a:r>
              <a:rPr lang="fr-FR" sz="1600" dirty="0" err="1"/>
              <a:t>stigmatizare</a:t>
            </a:r>
            <a:r>
              <a:rPr lang="fr-FR" sz="1600" dirty="0"/>
              <a:t>,</a:t>
            </a:r>
            <a:endParaRPr lang="en-US" sz="1600" dirty="0"/>
          </a:p>
          <a:p>
            <a:pPr marL="182563" lvl="0" indent="-1825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 err="1"/>
              <a:t>Violență</a:t>
            </a:r>
            <a:r>
              <a:rPr lang="fr-FR" sz="1600" dirty="0"/>
              <a:t> </a:t>
            </a:r>
            <a:r>
              <a:rPr lang="fr-FR" sz="1600" dirty="0" err="1"/>
              <a:t>și</a:t>
            </a:r>
            <a:r>
              <a:rPr lang="fr-FR" sz="1600" dirty="0"/>
              <a:t> </a:t>
            </a:r>
            <a:r>
              <a:rPr lang="fr-FR" sz="1600" dirty="0" err="1"/>
              <a:t>vulnerabilitate</a:t>
            </a:r>
            <a:r>
              <a:rPr lang="fr-FR" sz="1600" dirty="0"/>
              <a:t> – </a:t>
            </a:r>
            <a:r>
              <a:rPr lang="fr-FR" sz="1600" dirty="0" err="1"/>
              <a:t>risc</a:t>
            </a:r>
            <a:r>
              <a:rPr lang="fr-FR" sz="1600" dirty="0"/>
              <a:t> </a:t>
            </a:r>
            <a:r>
              <a:rPr lang="fr-FR" sz="1600" dirty="0" err="1"/>
              <a:t>crescut</a:t>
            </a:r>
            <a:r>
              <a:rPr lang="fr-FR" sz="1600" dirty="0"/>
              <a:t> de </a:t>
            </a:r>
            <a:r>
              <a:rPr lang="fr-FR" sz="1600" dirty="0" err="1"/>
              <a:t>abuz</a:t>
            </a:r>
            <a:r>
              <a:rPr lang="fr-FR" sz="1600" dirty="0"/>
              <a:t> </a:t>
            </a:r>
            <a:r>
              <a:rPr lang="fr-FR" sz="1600" dirty="0" err="1"/>
              <a:t>și</a:t>
            </a:r>
            <a:r>
              <a:rPr lang="fr-FR" sz="1600" dirty="0"/>
              <a:t> </a:t>
            </a:r>
            <a:r>
              <a:rPr lang="fr-FR" sz="1600" dirty="0" err="1"/>
              <a:t>căsătorii</a:t>
            </a:r>
            <a:r>
              <a:rPr lang="fr-FR" sz="1600" dirty="0"/>
              <a:t> </a:t>
            </a:r>
            <a:r>
              <a:rPr lang="fr-FR" sz="1600" dirty="0" err="1"/>
              <a:t>forțate</a:t>
            </a:r>
            <a:r>
              <a:rPr lang="fr-FR" sz="1600" dirty="0"/>
              <a:t>.</a:t>
            </a:r>
            <a:endParaRPr lang="en-US" sz="1600" dirty="0"/>
          </a:p>
          <a:p>
            <a:r>
              <a:rPr lang="ro-RO" dirty="0"/>
              <a:t> 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CFE9101-A247-E930-C45F-EF5C4822A2EC}"/>
              </a:ext>
            </a:extLst>
          </p:cNvPr>
          <p:cNvSpPr txBox="1"/>
          <p:nvPr/>
        </p:nvSpPr>
        <p:spPr>
          <a:xfrm>
            <a:off x="3187238" y="3188997"/>
            <a:ext cx="55253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/>
              <a:t>  Î</a:t>
            </a:r>
            <a:r>
              <a:rPr lang="en-US" b="1" dirty="0"/>
              <a:t>n </a:t>
            </a:r>
            <a:r>
              <a:rPr lang="en-US" sz="2400" b="1" dirty="0" err="1"/>
              <a:t>Uniunea</a:t>
            </a:r>
            <a:r>
              <a:rPr lang="en-US" sz="2400" b="1" dirty="0"/>
              <a:t> European</a:t>
            </a:r>
            <a:r>
              <a:rPr lang="ro-RO" sz="2400" b="1" dirty="0"/>
              <a:t>ă</a:t>
            </a:r>
            <a:r>
              <a:rPr lang="ro-RO" b="1" dirty="0"/>
              <a:t>, aproape jumătate  din mămicile cu v</a:t>
            </a:r>
            <a:r>
              <a:rPr lang="ro-RO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ârsta</a:t>
            </a:r>
            <a:r>
              <a:rPr lang="ro-RO" b="1" dirty="0"/>
              <a:t> sub 15 ani provin din </a:t>
            </a:r>
            <a:r>
              <a:rPr lang="ro-RO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ro-RO" b="1" dirty="0"/>
              <a:t> </a:t>
            </a:r>
            <a:endParaRPr lang="en-US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788A0D8-4C6E-97DB-BE42-CE9234066397}"/>
              </a:ext>
            </a:extLst>
          </p:cNvPr>
          <p:cNvSpPr txBox="1"/>
          <p:nvPr/>
        </p:nvSpPr>
        <p:spPr>
          <a:xfrm>
            <a:off x="5152909" y="1441773"/>
            <a:ext cx="2637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/>
              <a:t>În anul 2023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96954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913</TotalTime>
  <Words>350</Words>
  <Application>Microsoft Office PowerPoint</Application>
  <PresentationFormat>A3 Paper (297x420 mm)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Sorina Irimie</dc:creator>
  <cp:lastModifiedBy>Adriana MELNIC</cp:lastModifiedBy>
  <cp:revision>47</cp:revision>
  <cp:lastPrinted>2025-06-24T06:30:58Z</cp:lastPrinted>
  <dcterms:created xsi:type="dcterms:W3CDTF">2023-09-29T06:47:10Z</dcterms:created>
  <dcterms:modified xsi:type="dcterms:W3CDTF">2025-06-24T07:56:49Z</dcterms:modified>
</cp:coreProperties>
</file>